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334" r:id="rId9"/>
    <p:sldId id="262" r:id="rId10"/>
    <p:sldId id="263" r:id="rId11"/>
    <p:sldId id="266" r:id="rId12"/>
    <p:sldId id="265" r:id="rId13"/>
    <p:sldId id="307" r:id="rId14"/>
    <p:sldId id="267" r:id="rId15"/>
    <p:sldId id="270" r:id="rId16"/>
    <p:sldId id="308" r:id="rId17"/>
    <p:sldId id="279" r:id="rId18"/>
    <p:sldId id="325" r:id="rId19"/>
    <p:sldId id="297" r:id="rId20"/>
    <p:sldId id="326" r:id="rId21"/>
    <p:sldId id="280" r:id="rId22"/>
    <p:sldId id="282" r:id="rId23"/>
    <p:sldId id="283" r:id="rId24"/>
    <p:sldId id="299" r:id="rId25"/>
    <p:sldId id="293" r:id="rId26"/>
    <p:sldId id="285" r:id="rId27"/>
  </p:sldIdLst>
  <p:sldSz cx="9144000" cy="5143500"/>
  <p:notesSz cx="5143500" cy="9144000"/>
  <p:custDataLst>
    <p:tags r:id="rId3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university_academic_defense_presentation_generic_vplus_standard_en_20240524/Cover-bg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8" y="762000"/>
            <a:ext cx="3800475" cy="3500438"/>
          </a:xfrm>
          <a:prstGeom prst="rect">
            <a:avLst/>
          </a:prstGeom>
        </p:spPr>
      </p:pic>
      <p:pic>
        <p:nvPicPr>
          <p:cNvPr id="3" name="Image 1" descr="https://assets.mindshow.fun/themes/red_university_academic_defense_presentation_generic_vplus_standard_en_20240524/Cover-bg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university_academic_defense_presentation_generic_vplus_standard_en_20240524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university_academic_defense_presentation_generic_vplus_standard_en_20240524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university_academic_defense_presentation_generic_vplus_standard_en_20240524/Content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red_university_academic_defense_presentation_generic_vplus_standard_en_20240524/End-bg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1000125"/>
            <a:ext cx="3024188" cy="3024187"/>
          </a:xfrm>
          <a:prstGeom prst="rect">
            <a:avLst/>
          </a:prstGeom>
        </p:spPr>
      </p:pic>
      <p:pic>
        <p:nvPicPr>
          <p:cNvPr id="3" name="Image 1" descr="https://assets.mindshow.fun/file/10086/20240523144650_s1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45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00" y="1857375"/>
            <a:ext cx="4282440" cy="13049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75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Hybrid Optical/Radio Frequency Communication</a:t>
            </a:r>
            <a:endParaRPr lang="en-US" sz="1575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  <a:p>
            <a:pPr marL="0" indent="0" algn="l">
              <a:buNone/>
            </a:pPr>
            <a:r>
              <a:rPr lang="en-US" sz="1575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Channel Model</a:t>
            </a:r>
            <a:endParaRPr lang="en-US" sz="1575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190" y="3538220"/>
            <a:ext cx="1481455" cy="4267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646464"/>
                </a:solidFill>
                <a:ea typeface="Noto Sans SC" pitchFamily="34" charset="-122"/>
                <a:cs typeface="+mn-lt"/>
              </a:rPr>
              <a:t>  Ning Ni a1869549</a:t>
            </a:r>
            <a:endParaRPr lang="en-US" sz="1400" dirty="0">
              <a:solidFill>
                <a:srgbClr val="646464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71750" y="3614737"/>
            <a:ext cx="1633537" cy="2476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646464"/>
                </a:solidFill>
                <a:ea typeface="Noto Sans SC" pitchFamily="34" charset="-122"/>
                <a:cs typeface="+mn-lt"/>
              </a:rPr>
              <a:t>2024-07-01</a:t>
            </a:r>
            <a:endParaRPr lang="en-US" sz="1400" dirty="0">
              <a:solidFill>
                <a:srgbClr val="646464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5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90360" y="28460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78050" y="43992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47700" y="979170"/>
            <a:ext cx="3786188" cy="34528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pic>
        <p:nvPicPr>
          <p:cNvPr id="8" name="Image 4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Model Selection and Design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503170"/>
            <a:ext cx="7642860" cy="21412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132840"/>
            <a:ext cx="703707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ixed 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775" y="957580"/>
            <a:ext cx="5565140" cy="3797935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647700" y="979170"/>
            <a:ext cx="3786188" cy="34528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pic>
        <p:nvPicPr>
          <p:cNvPr id="8" name="Image 4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Model Selection and Design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5" name="TextBox 50"/>
          <p:cNvSpPr txBox="1"/>
          <p:nvPr/>
        </p:nvSpPr>
        <p:spPr>
          <a:xfrm>
            <a:off x="1678940" y="3371215"/>
            <a:ext cx="1656080" cy="43180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US" altLang="en-AU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Hybrid Models</a:t>
            </a:r>
            <a:endParaRPr lang="en-US" altLang="en-AU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Evaluation Metrics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5020" y="1287780"/>
            <a:ext cx="1209675" cy="5975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RMSE</a:t>
            </a:r>
            <a:endParaRPr lang="en-US" sz="200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8675" y="2372995"/>
            <a:ext cx="1297940" cy="6140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R-squared</a:t>
            </a:r>
            <a:endParaRPr lang="en-US" sz="200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73125" y="3481070"/>
            <a:ext cx="666115" cy="7200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PCC</a:t>
            </a:r>
            <a:endParaRPr lang="en-US" sz="200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38825" y="1115060"/>
            <a:ext cx="2395855" cy="5397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Mutual Information </a:t>
            </a:r>
            <a:endParaRPr lang="en-US" sz="200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000" y="1885950"/>
            <a:ext cx="7715250" cy="857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560" dirty="0">
              <a:cs typeface="+mn-lt"/>
            </a:endParaRPr>
          </a:p>
        </p:txBody>
      </p:sp>
      <p:pic>
        <p:nvPicPr>
          <p:cNvPr id="8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3" y="4352925"/>
            <a:ext cx="152400" cy="304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1175385"/>
            <a:ext cx="2680335" cy="7854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010" y="2461260"/>
            <a:ext cx="2490470" cy="6553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" y="3564255"/>
            <a:ext cx="3377565" cy="6540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305" y="1720850"/>
            <a:ext cx="2148840" cy="4724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480" y="2247900"/>
            <a:ext cx="2743200" cy="4648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540" y="2895600"/>
            <a:ext cx="2644140" cy="3124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47090" y="4396740"/>
            <a:ext cx="338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Pearson correlation coefficient</a:t>
            </a:r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5297170" y="3223260"/>
            <a:ext cx="3637915" cy="539750"/>
          </a:xfrm>
          <a:prstGeom prst="rect">
            <a:avLst/>
          </a:prstGeom>
          <a:noFill/>
        </p:spPr>
        <p:txBody>
          <a:bodyPr wrap="square" rtlCol="0" anchor="t"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Normalized Mutual Information </a:t>
            </a:r>
            <a:endParaRPr lang="en-US" sz="200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5045" y="3778250"/>
            <a:ext cx="173736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Generic Model Design - Hyperparameters Tuning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3" name="Image 0" descr="https://assets.mindshow.fun/file/7537650/20240603142607_j81v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30" y="957580"/>
            <a:ext cx="5034915" cy="1144270"/>
          </a:xfrm>
          <a:prstGeom prst="rect">
            <a:avLst/>
          </a:prstGeom>
        </p:spPr>
      </p:pic>
      <p:pic>
        <p:nvPicPr>
          <p:cNvPr id="4" name="Image 1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5" name="Image 0" descr="https://assets.mindshow.fun/file/7537650/20240603143958_gwqm.png?x-oss-process=style/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" y="2355850"/>
            <a:ext cx="3382645" cy="2530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10" y="2153285"/>
            <a:ext cx="1106805" cy="212090"/>
          </a:xfrm>
          <a:prstGeom prst="rect">
            <a:avLst/>
          </a:prstGeom>
        </p:spPr>
      </p:pic>
      <p:pic>
        <p:nvPicPr>
          <p:cNvPr id="7" name="图片 6" descr="Untitled Diagram.drawi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995" y="2346325"/>
            <a:ext cx="3393440" cy="25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415" y="2152650"/>
            <a:ext cx="977265" cy="189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245" y="957580"/>
            <a:ext cx="279654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220" y="380365"/>
            <a:ext cx="823468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Generic Model Design - Features Importance and P</a:t>
            </a: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runing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000" y="1276350"/>
            <a:ext cx="7715250" cy="957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885" y="1323975"/>
            <a:ext cx="8213725" cy="2631440"/>
            <a:chOff x="751" y="2085"/>
            <a:chExt cx="12935" cy="4144"/>
          </a:xfrm>
        </p:grpSpPr>
        <p:pic>
          <p:nvPicPr>
            <p:cNvPr id="4" name="Image 0" descr="https://assets.mindshow.fun/file/7537650/20240603153649_ngko.png?x-oss-process=style/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" y="2085"/>
              <a:ext cx="6449" cy="4145"/>
            </a:xfrm>
            <a:prstGeom prst="rect">
              <a:avLst/>
            </a:prstGeom>
          </p:spPr>
        </p:pic>
        <p:pic>
          <p:nvPicPr>
            <p:cNvPr id="5" name="Image 1" descr="https://assets.mindshow.fun/file/7537650/20240603153735_w7ho.png?x-oss-process=style/im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8" y="2139"/>
              <a:ext cx="6328" cy="4067"/>
            </a:xfrm>
            <a:prstGeom prst="rect">
              <a:avLst/>
            </a:prstGeom>
          </p:spPr>
        </p:pic>
      </p:grpSp>
      <p:pic>
        <p:nvPicPr>
          <p:cNvPr id="6" name="Image 2" descr="https://assets.mindshow.fun/file/7537650/20240604161614_wj8j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4100" y="4225290"/>
            <a:ext cx="195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Wrapper </a:t>
            </a:r>
            <a:r>
              <a:rPr lang="en-US" altLang="zh-CN"/>
              <a:t>M</a:t>
            </a:r>
            <a:r>
              <a:rPr lang="zh-CN" altLang="en-US"/>
              <a:t>ethods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60755" y="1509395"/>
            <a:ext cx="3686175" cy="1447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813935" y="1553210"/>
            <a:ext cx="3910330" cy="2889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-680720" y="1177290"/>
            <a:ext cx="10374630" cy="3134995"/>
            <a:chOff x="-2" y="2159"/>
            <a:chExt cx="14041" cy="4456"/>
          </a:xfrm>
        </p:grpSpPr>
        <p:pic>
          <p:nvPicPr>
            <p:cNvPr id="15" name="Image 1" descr="https://assets.mindshow.fun/file/7537650/20240603154408_zrsj.png?x-oss-process=style/img"/>
            <p:cNvPicPr>
              <a:picLocks noChangeAspect="1"/>
            </p:cNvPicPr>
            <p:nvPr/>
          </p:nvPicPr>
          <p:blipFill>
            <a:blip r:embed="rId4"/>
            <a:srcRect l="-18912" r="-18912"/>
            <a:stretch>
              <a:fillRect/>
            </a:stretch>
          </p:blipFill>
          <p:spPr>
            <a:xfrm>
              <a:off x="-2" y="2159"/>
              <a:ext cx="8099" cy="4399"/>
            </a:xfrm>
            <a:prstGeom prst="rect">
              <a:avLst/>
            </a:prstGeom>
            <a:noFill/>
          </p:spPr>
        </p:pic>
        <p:pic>
          <p:nvPicPr>
            <p:cNvPr id="16" name="Image 3" descr="https://assets.mindshow.fun/file/7537650/20240603155543_lwg5.png?x-oss-process=style/img"/>
            <p:cNvPicPr>
              <a:picLocks noChangeAspect="1"/>
            </p:cNvPicPr>
            <p:nvPr/>
          </p:nvPicPr>
          <p:blipFill>
            <a:blip r:embed="rId5"/>
            <a:srcRect l="-18912" r="-18912"/>
            <a:stretch>
              <a:fillRect/>
            </a:stretch>
          </p:blipFill>
          <p:spPr>
            <a:xfrm>
              <a:off x="5835" y="2159"/>
              <a:ext cx="8204" cy="4456"/>
            </a:xfrm>
            <a:prstGeom prst="rect">
              <a:avLst/>
            </a:prstGeom>
            <a:noFill/>
          </p:spPr>
        </p:pic>
      </p:grpSp>
      <p:pic>
        <p:nvPicPr>
          <p:cNvPr id="9" name="Image 2" descr="https://assets.mindshow.fun/file/7537650/20240603161301_g584.png?x-oss-process=style/img"/>
          <p:cNvPicPr>
            <a:picLocks noChangeAspect="1"/>
          </p:cNvPicPr>
          <p:nvPr/>
        </p:nvPicPr>
        <p:blipFill>
          <a:blip r:embed="rId6"/>
          <a:srcRect t="-20014" b="-20014"/>
          <a:stretch>
            <a:fillRect/>
          </a:stretch>
        </p:blipFill>
        <p:spPr>
          <a:xfrm>
            <a:off x="2922167" y="1553424"/>
            <a:ext cx="2867642" cy="155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5855" y="181610"/>
            <a:ext cx="6798945" cy="4857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820" b="1" dirty="0">
                <a:solidFill>
                  <a:srgbClr val="922527"/>
                </a:solidFill>
                <a:ea typeface="Noto Sans SC" pitchFamily="34" charset="-122"/>
                <a:cs typeface="+mn-lt"/>
                <a:sym typeface="+mn-ea"/>
              </a:rPr>
              <a:t>Specific Model</a:t>
            </a:r>
            <a:r>
              <a:rPr lang="en-US" sz="1820" b="1" dirty="0">
                <a:solidFill>
                  <a:srgbClr val="922527"/>
                </a:solidFill>
                <a:ea typeface="Noto Sans SC" pitchFamily="34" charset="-122"/>
                <a:cs typeface="+mn-lt"/>
                <a:sym typeface="+mn-ea"/>
              </a:rPr>
              <a:t>s Design - Features Importance and Pruning</a:t>
            </a:r>
            <a:endParaRPr lang="en-US" sz="182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3" name="Image 0" descr="https://assets.mindshow.fun/file/7537650/20240603172443_liri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667385"/>
            <a:ext cx="2773045" cy="402590"/>
          </a:xfrm>
          <a:prstGeom prst="rect">
            <a:avLst/>
          </a:prstGeom>
        </p:spPr>
      </p:pic>
      <p:pic>
        <p:nvPicPr>
          <p:cNvPr id="7" name="Image 4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4177030"/>
            <a:ext cx="540385" cy="419100"/>
          </a:xfrm>
          <a:prstGeom prst="rect">
            <a:avLst/>
          </a:prstGeom>
        </p:spPr>
      </p:pic>
      <p:pic>
        <p:nvPicPr>
          <p:cNvPr id="8" name="图片 7" descr="feature_prun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" y="1104265"/>
            <a:ext cx="4107180" cy="3264535"/>
          </a:xfrm>
          <a:prstGeom prst="rect">
            <a:avLst/>
          </a:prstGeom>
        </p:spPr>
      </p:pic>
      <p:pic>
        <p:nvPicPr>
          <p:cNvPr id="9" name="图片 8" descr="feature_prun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195" y="1104265"/>
            <a:ext cx="4130040" cy="3296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" y="667385"/>
            <a:ext cx="4700270" cy="3776980"/>
          </a:xfrm>
          <a:prstGeom prst="rect">
            <a:avLst/>
          </a:prstGeom>
        </p:spPr>
      </p:pic>
      <p:pic>
        <p:nvPicPr>
          <p:cNvPr id="11" name="Image 3" descr="https://assets.mindshow.fun/file/7537650/20240603172812_3yjp.png?x-oss-process=style/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195" y="667385"/>
            <a:ext cx="4555490" cy="2249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1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The Comparison of Results between Specific Models and Generic Model</a:t>
            </a:r>
            <a:endParaRPr lang="en-US" sz="161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3" name="Image 0" descr="https://assets.mindshow.fun/file/7537650/20240603173423_d9vf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1202690"/>
            <a:ext cx="6440170" cy="3207385"/>
          </a:xfrm>
          <a:prstGeom prst="rect">
            <a:avLst/>
          </a:prstGeom>
        </p:spPr>
      </p:pic>
      <p:pic>
        <p:nvPicPr>
          <p:cNvPr id="4" name="Image 1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62000" y="1276350"/>
            <a:ext cx="7715250" cy="190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pic>
        <p:nvPicPr>
          <p:cNvPr id="5" name="Image 1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79730" y="405130"/>
            <a:ext cx="843280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Hybrid Model Design - PCC</a:t>
            </a: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  <a:sym typeface="+mn-ea"/>
              </a:rPr>
              <a:t> </a:t>
            </a: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  <a:sym typeface="+mn-ea"/>
              </a:rPr>
              <a:t>and NMI 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7580"/>
            <a:ext cx="7240270" cy="385953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609090" y="2967990"/>
            <a:ext cx="191135" cy="219710"/>
          </a:xfrm>
          <a:prstGeom prst="round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59560" y="1181735"/>
            <a:ext cx="1656715" cy="3284855"/>
            <a:chOff x="2456" y="1861"/>
            <a:chExt cx="2609" cy="5173"/>
          </a:xfrm>
        </p:grpSpPr>
        <p:sp>
          <p:nvSpPr>
            <p:cNvPr id="4" name="圆角矩形 3"/>
            <p:cNvSpPr/>
            <p:nvPr/>
          </p:nvSpPr>
          <p:spPr>
            <a:xfrm>
              <a:off x="2456" y="1861"/>
              <a:ext cx="456" cy="395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850" y="3076"/>
              <a:ext cx="456" cy="395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609" y="3076"/>
              <a:ext cx="456" cy="3959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1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The Results of Hybrid Model</a:t>
            </a:r>
            <a:endParaRPr lang="en-US" sz="161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1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845" y="3121660"/>
            <a:ext cx="5163820" cy="170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>
              <a:cs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8495" y="919480"/>
            <a:ext cx="3429000" cy="3903980"/>
            <a:chOff x="8356" y="1319"/>
            <a:chExt cx="5400" cy="6148"/>
          </a:xfrm>
        </p:grpSpPr>
        <p:pic>
          <p:nvPicPr>
            <p:cNvPr id="3" name="图片 2" descr="mix-impoeta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6" y="1319"/>
              <a:ext cx="5400" cy="6149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8556" y="2967"/>
              <a:ext cx="2617" cy="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556" y="6303"/>
              <a:ext cx="2617" cy="22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1480" y="995045"/>
            <a:ext cx="4610100" cy="3576320"/>
            <a:chOff x="6648" y="1567"/>
            <a:chExt cx="7260" cy="56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" y="1567"/>
              <a:ext cx="6185" cy="1756"/>
            </a:xfrm>
            <a:prstGeom prst="rect">
              <a:avLst/>
            </a:prstGeom>
          </p:spPr>
        </p:pic>
        <p:pic>
          <p:nvPicPr>
            <p:cNvPr id="10" name="图片 9" descr="mixed vs. generic in all weath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8" y="3499"/>
              <a:ext cx="7261" cy="37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1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The Comparison of Results </a:t>
            </a:r>
            <a:r>
              <a:rPr lang="en-US" sz="161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all Models </a:t>
            </a:r>
            <a:endParaRPr lang="en-US" sz="161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1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7580"/>
            <a:ext cx="7216140" cy="35928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183130" y="3290570"/>
            <a:ext cx="190500" cy="633730"/>
            <a:chOff x="3438" y="5182"/>
            <a:chExt cx="300" cy="998"/>
          </a:xfrm>
        </p:grpSpPr>
        <p:sp>
          <p:nvSpPr>
            <p:cNvPr id="3" name="圆角矩形 2"/>
            <p:cNvSpPr/>
            <p:nvPr/>
          </p:nvSpPr>
          <p:spPr>
            <a:xfrm>
              <a:off x="3470" y="5182"/>
              <a:ext cx="269" cy="346"/>
            </a:xfrm>
            <a:prstGeom prst="round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438" y="5834"/>
              <a:ext cx="301" cy="346"/>
            </a:xfrm>
            <a:prstGeom prst="round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3585845" y="3754120"/>
            <a:ext cx="191135" cy="219710"/>
          </a:xfrm>
          <a:prstGeom prst="round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112" y="538162"/>
            <a:ext cx="5162550" cy="8286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20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CONTENTS</a:t>
            </a:r>
            <a:endParaRPr lang="en-US" sz="420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24112" y="1457325"/>
            <a:ext cx="5386388" cy="3219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Introduction and Background</a:t>
            </a:r>
            <a:endParaRPr lang="en-US" sz="1750" dirty="0">
              <a:cs typeface="+mn-lt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Methods Design and Result</a:t>
            </a:r>
            <a:endParaRPr lang="en-US" sz="1750" dirty="0">
              <a:cs typeface="+mn-lt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Conclusion and Future Work</a:t>
            </a:r>
            <a:endParaRPr lang="en-US" sz="1750" dirty="0"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8100" y="1300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7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03</a:t>
            </a:r>
            <a:endParaRPr lang="en-US" sz="57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66925" y="2357437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52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Conclusion and Future Work</a:t>
            </a:r>
            <a:endParaRPr lang="en-US" sz="2520" b="1" dirty="0">
              <a:solidFill>
                <a:srgbClr val="383838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Conclusion 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11" name="Image 3" descr="https://assets.mindshow.fun/file/7537650/20240603172812_3yjp.png?x-oss-process=style/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7580"/>
            <a:ext cx="3755390" cy="1854200"/>
          </a:xfrm>
          <a:prstGeom prst="rect">
            <a:avLst/>
          </a:prstGeom>
        </p:spPr>
      </p:pic>
      <p:pic>
        <p:nvPicPr>
          <p:cNvPr id="8" name="Image 1" descr="https://assets.mindshow.fun/file/7537650/20240603154408_zrsj.png?x-oss-process=style/img"/>
          <p:cNvPicPr>
            <a:picLocks noChangeAspect="1"/>
          </p:cNvPicPr>
          <p:nvPr/>
        </p:nvPicPr>
        <p:blipFill>
          <a:blip r:embed="rId3"/>
          <a:srcRect l="-18912" r="-18912"/>
          <a:stretch>
            <a:fillRect/>
          </a:stretch>
        </p:blipFill>
        <p:spPr>
          <a:xfrm>
            <a:off x="4356100" y="2662555"/>
            <a:ext cx="4394200" cy="2386965"/>
          </a:xfrm>
          <a:prstGeom prst="rect">
            <a:avLst/>
          </a:prstGeom>
        </p:spPr>
      </p:pic>
      <p:pic>
        <p:nvPicPr>
          <p:cNvPr id="9" name="Image 3" descr="https://assets.mindshow.fun/file/7537650/20240603155543_lwg5.png?x-oss-process=style/img"/>
          <p:cNvPicPr>
            <a:picLocks noChangeAspect="1"/>
          </p:cNvPicPr>
          <p:nvPr/>
        </p:nvPicPr>
        <p:blipFill>
          <a:blip r:embed="rId4"/>
          <a:srcRect l="-18912" r="-18912"/>
          <a:stretch>
            <a:fillRect/>
          </a:stretch>
        </p:blipFill>
        <p:spPr>
          <a:xfrm>
            <a:off x="4395470" y="329565"/>
            <a:ext cx="4319905" cy="2346960"/>
          </a:xfrm>
          <a:prstGeom prst="rect">
            <a:avLst/>
          </a:prstGeom>
        </p:spPr>
      </p:pic>
      <p:pic>
        <p:nvPicPr>
          <p:cNvPr id="3" name="图片 2" descr="feature_prun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90" y="2835910"/>
            <a:ext cx="3300730" cy="202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Conclusion 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1025525"/>
            <a:ext cx="6009005" cy="2991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2215" y="4123055"/>
            <a:ext cx="4058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Performance</a:t>
            </a:r>
            <a:r>
              <a:rPr lang="zh-CN" altLang="en-US"/>
              <a:t>：</a:t>
            </a:r>
            <a:r>
              <a:rPr lang="en-US" altLang="zh-CN"/>
              <a:t>generic &gt; hybrid &gt; specific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Furture Work 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5" name="图片 4" descr="lambda-s3-endpoint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35" y="302260"/>
            <a:ext cx="4847590" cy="3928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" y="1226185"/>
            <a:ext cx="2648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Other ensemble algorithm, like Adaboost, Xgboost, etc.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14070" y="2387600"/>
            <a:ext cx="26485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2. Deploy the model based on AWS Cloud to provide prediction service online. This enables my research to be translated into practical software products.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38" y="1833562"/>
            <a:ext cx="339566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5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THE END</a:t>
            </a:r>
            <a:endParaRPr lang="en-US" sz="25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1038" y="2276475"/>
            <a:ext cx="3395663" cy="103346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THANKS</a:t>
            </a:r>
            <a:endParaRPr lang="en-US" sz="4800" b="1" dirty="0">
              <a:solidFill>
                <a:srgbClr val="383838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640" y="43275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Email: niningkings@gmail.com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49935" y="708660"/>
            <a:ext cx="47694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 declare that all the analysis and experimental processes and results were completed by myself.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" y="716280"/>
            <a:ext cx="510540" cy="4800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8100" y="1300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7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01</a:t>
            </a:r>
            <a:endParaRPr lang="en-US" sz="57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66925" y="2357437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5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Introduction and Background</a:t>
            </a:r>
            <a:endParaRPr lang="en-US" sz="2450" b="1" dirty="0">
              <a:solidFill>
                <a:srgbClr val="383838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9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Brief Overview of Hybrid RFL/FSO Communication Systems</a:t>
            </a:r>
            <a:endParaRPr lang="en-US" sz="19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8490" y="3580130"/>
            <a:ext cx="3786188" cy="34528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8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RFL: Radio Frequency Line    </a:t>
            </a:r>
            <a:endParaRPr lang="en-US" sz="168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8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FSO: Free Space Optics</a:t>
            </a:r>
            <a:endParaRPr lang="en-US" sz="168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solidFill>
                <a:srgbClr val="000000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5" name="Image 1" descr="https://assets.mindshow.fun/file/7537650/20240603091338_xsqh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2624455"/>
            <a:ext cx="2858135" cy="2264410"/>
          </a:xfrm>
          <a:prstGeom prst="rect">
            <a:avLst/>
          </a:prstGeom>
        </p:spPr>
      </p:pic>
      <p:pic>
        <p:nvPicPr>
          <p:cNvPr id="6" name="Image 2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985" y="981075"/>
            <a:ext cx="4834255" cy="1626870"/>
          </a:xfrm>
          <a:prstGeom prst="rect">
            <a:avLst/>
          </a:prstGeom>
        </p:spPr>
      </p:pic>
      <p:pic>
        <p:nvPicPr>
          <p:cNvPr id="4" name="Image 0" descr="https://assets.mindshow.fun/file/7537650/20240603090851_vgu2.png?x-oss-process=style/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" y="957580"/>
            <a:ext cx="2933065" cy="2508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68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Importance of Understanding Weather-induced Channel Attenuation</a:t>
            </a:r>
            <a:endParaRPr lang="en-US" sz="168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1810" y="957580"/>
            <a:ext cx="4058920" cy="3731260"/>
            <a:chOff x="806" y="1508"/>
            <a:chExt cx="6392" cy="5876"/>
          </a:xfrm>
        </p:grpSpPr>
        <p:sp>
          <p:nvSpPr>
            <p:cNvPr id="3" name="Text 1"/>
            <p:cNvSpPr/>
            <p:nvPr/>
          </p:nvSpPr>
          <p:spPr>
            <a:xfrm>
              <a:off x="806" y="1508"/>
              <a:ext cx="6393" cy="5438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 algn="l">
                <a:lnSpc>
                  <a:spcPct val="150000"/>
                </a:lnSpc>
                <a:buNone/>
              </a:pPr>
              <a:r>
                <a:rPr lang="en-US" sz="1680" dirty="0">
                  <a:solidFill>
                    <a:srgbClr val="000000"/>
                  </a:solidFill>
                  <a:ea typeface="Noto Sans SC" pitchFamily="34" charset="-122"/>
                  <a:cs typeface="+mn-lt"/>
                </a:rPr>
                <a:t>Weather conditions impact signal transmission, affecting system performance</a:t>
              </a:r>
              <a:endParaRPr lang="en-US" sz="1680" dirty="0">
                <a:solidFill>
                  <a:srgbClr val="000000"/>
                </a:solidFill>
                <a:ea typeface="Noto Sans SC" pitchFamily="34" charset="-122"/>
                <a:cs typeface="+mn-lt"/>
              </a:endParaRPr>
            </a:p>
          </p:txBody>
        </p:sp>
        <p:pic>
          <p:nvPicPr>
            <p:cNvPr id="4" name="Image 0" descr="https://assets.mindshow.fun/file/7537650/20240603111613_4xdc.png?x-oss-process=style/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6" y="3102"/>
              <a:ext cx="6199" cy="4282"/>
            </a:xfrm>
            <a:prstGeom prst="rect">
              <a:avLst/>
            </a:prstGeom>
          </p:spPr>
        </p:pic>
      </p:grpSp>
      <p:pic>
        <p:nvPicPr>
          <p:cNvPr id="5" name="Image 1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11345" y="826135"/>
            <a:ext cx="4502150" cy="3495040"/>
            <a:chOff x="6947" y="1301"/>
            <a:chExt cx="7090" cy="55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7" y="4685"/>
              <a:ext cx="7090" cy="212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" y="1301"/>
              <a:ext cx="6072" cy="1944"/>
            </a:xfrm>
            <a:prstGeom prst="rect">
              <a:avLst/>
            </a:prstGeom>
          </p:spPr>
        </p:pic>
        <p:pic>
          <p:nvPicPr>
            <p:cNvPr id="10" name="Image 0" descr="https://assets.mindshow.fun/file/7537650/20240603172443_liri.png?x-oss-process=style/im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9" y="3370"/>
              <a:ext cx="6529" cy="9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https://assets.mindshow.fun/file/7537650/20240603134654_ndlf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20" y="1939290"/>
            <a:ext cx="3848735" cy="29470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Exploratory Data Analysis (EDA)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0890" y="957580"/>
            <a:ext cx="4243070" cy="34531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80" b="1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Distribution Analysis of </a:t>
            </a:r>
            <a:r>
              <a:rPr lang="en-US" sz="1680" b="1" dirty="0">
                <a:solidFill>
                  <a:srgbClr val="000000"/>
                </a:solidFill>
                <a:ea typeface="Noto Sans SC" pitchFamily="34" charset="-122"/>
                <a:cs typeface="+mn-lt"/>
                <a:sym typeface="+mn-ea"/>
              </a:rPr>
              <a:t>Predictor Variables</a:t>
            </a:r>
            <a:endParaRPr lang="en-US" sz="1680" dirty="0">
              <a:cs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80" b="1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Correlation Analysis</a:t>
            </a:r>
            <a:endParaRPr lang="en-US" sz="1680" dirty="0">
              <a:cs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pic>
        <p:nvPicPr>
          <p:cNvPr id="5" name="Image 1" descr="https://assets.mindshow.fun/file/7537650/20240603134640_wge4.png?x-oss-process=style/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493395"/>
            <a:ext cx="2832100" cy="2313940"/>
          </a:xfrm>
          <a:prstGeom prst="rect">
            <a:avLst/>
          </a:prstGeom>
        </p:spPr>
      </p:pic>
      <p:pic>
        <p:nvPicPr>
          <p:cNvPr id="7" name="Image 3" descr="https://assets.mindshow.fun/file/7537650/20240603134742_e4hf.png?x-oss-process=style/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45" y="2923540"/>
            <a:ext cx="3048000" cy="1842770"/>
          </a:xfrm>
          <a:prstGeom prst="rect">
            <a:avLst/>
          </a:prstGeom>
        </p:spPr>
      </p:pic>
      <p:pic>
        <p:nvPicPr>
          <p:cNvPr id="8" name="Image 4" descr="https://assets.mindshow.fun/file/7537650/20240604161614_wj8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280670"/>
            <a:ext cx="3971925" cy="1081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59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Objective of the Study</a:t>
            </a:r>
            <a:endParaRPr lang="en-US" sz="2590" b="1" dirty="0">
              <a:solidFill>
                <a:srgbClr val="383838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8" name="Image 1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781050"/>
            <a:ext cx="577596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8100" y="1300163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7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02</a:t>
            </a:r>
            <a:endParaRPr lang="en-US" sz="57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66925" y="2357437"/>
            <a:ext cx="5101590" cy="8905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31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Methods Design and R</a:t>
            </a:r>
            <a:r>
              <a:rPr lang="en-US" sz="2310" b="1" dirty="0">
                <a:solidFill>
                  <a:srgbClr val="383838"/>
                </a:solidFill>
                <a:ea typeface="Noto Sans SC" pitchFamily="34" charset="-122"/>
                <a:cs typeface="+mn-lt"/>
              </a:rPr>
              <a:t>esult</a:t>
            </a:r>
            <a:endParaRPr lang="en-US" sz="2310" b="1" dirty="0">
              <a:solidFill>
                <a:srgbClr val="383838"/>
              </a:solidFill>
              <a:ea typeface="Noto Sans SC" pitchFamily="34" charset="-122"/>
              <a:cs typeface="+mn-lt"/>
            </a:endParaRPr>
          </a:p>
        </p:txBody>
      </p:sp>
      <p:pic>
        <p:nvPicPr>
          <p:cNvPr id="4" name="Image 0" descr="https://assets.mindshow.fun/file/7537650/20240604161614_wj8j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404813"/>
            <a:ext cx="780669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60" b="1" dirty="0">
                <a:solidFill>
                  <a:srgbClr val="922527"/>
                </a:solidFill>
                <a:ea typeface="Noto Sans SC" pitchFamily="34" charset="-122"/>
                <a:cs typeface="+mn-lt"/>
              </a:rPr>
              <a:t>Model Selection and Design</a:t>
            </a:r>
            <a:endParaRPr lang="en-US" sz="2660" b="1" dirty="0">
              <a:solidFill>
                <a:srgbClr val="922527"/>
              </a:solidFill>
              <a:ea typeface="Noto Sans SC" pitchFamily="34" charset="-122"/>
              <a:cs typeface="+mn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1645" y="1021715"/>
            <a:ext cx="3786188" cy="34528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80" dirty="0">
                <a:solidFill>
                  <a:srgbClr val="000000"/>
                </a:solidFill>
                <a:ea typeface="Noto Sans SC" pitchFamily="34" charset="-122"/>
                <a:cs typeface="+mn-lt"/>
              </a:rPr>
              <a:t> Regression Random Forest</a:t>
            </a:r>
            <a:endParaRPr lang="en-US" sz="1680" dirty="0">
              <a:cs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80" dirty="0">
              <a:cs typeface="+mn-lt"/>
            </a:endParaRPr>
          </a:p>
        </p:txBody>
      </p:sp>
      <p:pic>
        <p:nvPicPr>
          <p:cNvPr id="4" name="Image 0" descr="https://assets.mindshow.fun/file/7537650/20240603140127_zdkk.png?x-oss-process=style/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1747520"/>
            <a:ext cx="2771775" cy="2271395"/>
          </a:xfrm>
          <a:prstGeom prst="rect">
            <a:avLst/>
          </a:prstGeom>
        </p:spPr>
      </p:pic>
      <p:pic>
        <p:nvPicPr>
          <p:cNvPr id="6" name="Image 2" descr="https://assets.mindshow.fun/file/7537650/20240604161614_wj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410075"/>
            <a:ext cx="614363" cy="4762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588260" y="2209800"/>
            <a:ext cx="609600" cy="45339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70860" y="1902460"/>
            <a:ext cx="1104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Decision Tree</a:t>
            </a:r>
            <a:endParaRPr lang="en-US" altLang="zh-CN" sz="1200" b="1"/>
          </a:p>
        </p:txBody>
      </p:sp>
      <p:sp>
        <p:nvSpPr>
          <p:cNvPr id="10" name="圆角矩形 9"/>
          <p:cNvSpPr/>
          <p:nvPr/>
        </p:nvSpPr>
        <p:spPr>
          <a:xfrm>
            <a:off x="1334135" y="1902460"/>
            <a:ext cx="933450" cy="38036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02865" y="3700145"/>
            <a:ext cx="594995" cy="31877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Image 0" descr="https://assets.mindshow.fun/file/7537650/20240603134453_6v7q.png?x-oss-process=style/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0" y="862330"/>
            <a:ext cx="3202305" cy="2183765"/>
          </a:xfrm>
          <a:prstGeom prst="rect">
            <a:avLst/>
          </a:prstGeom>
        </p:spPr>
      </p:pic>
      <p:pic>
        <p:nvPicPr>
          <p:cNvPr id="13" name="Image 0" descr="https://assets.mindshow.fun/file/7537650/20240603150305_o84b.png?x-oss-process=style/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75" y="3101340"/>
            <a:ext cx="3299460" cy="132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1" grpId="1" animBg="1"/>
    </p:bldLst>
  </p:timing>
</p:sld>
</file>

<file path=ppt/tags/tag1.xml><?xml version="1.0" encoding="utf-8"?>
<p:tagLst xmlns:p="http://schemas.openxmlformats.org/presentationml/2006/main">
  <p:tag name="commondata" val="eyJoZGlkIjoiNjM2ZTk4YjIwODM4YmVhMTEzYjIyOGYyYTYwMmVmOD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1613</Words>
  <Application>WPS 演示</Application>
  <PresentationFormat>On-screen Show (16:9)</PresentationFormat>
  <Paragraphs>106</Paragraphs>
  <Slides>24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Noto Sans SC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 of Weather-induced Channel Attenuation in Hybrid RF/FSO Communication Systems</dc:title>
  <dc:creator>Ning Ni (a1869549)</dc:creator>
  <cp:lastModifiedBy>哈哈王</cp:lastModifiedBy>
  <cp:revision>16</cp:revision>
  <dcterms:created xsi:type="dcterms:W3CDTF">2024-06-05T00:56:00Z</dcterms:created>
  <dcterms:modified xsi:type="dcterms:W3CDTF">2024-07-01T03:04:46Z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0C34F2913B534536B7F4E5392D24E417_13</vt:lpwstr>
  </property>
  <property fmtid="{D5CDD505-2E9C-101B-9397-08002B2CF9AE}" pid="3" name="KSOProductBuildVer">
    <vt:lpwstr>2052-12.1.0.16929</vt:lpwstr>
  </property>
</Properties>
</file>